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  <p:sldMasterId id="2147483686" r:id="rId3"/>
  </p:sldMasterIdLst>
  <p:notesMasterIdLst>
    <p:notesMasterId r:id="rId24"/>
  </p:notesMasterIdLst>
  <p:handoutMasterIdLst>
    <p:handoutMasterId r:id="rId25"/>
  </p:handoutMasterIdLst>
  <p:sldIdLst>
    <p:sldId id="323" r:id="rId4"/>
    <p:sldId id="336" r:id="rId5"/>
    <p:sldId id="333" r:id="rId6"/>
    <p:sldId id="321" r:id="rId7"/>
    <p:sldId id="334" r:id="rId8"/>
    <p:sldId id="324" r:id="rId9"/>
    <p:sldId id="337" r:id="rId10"/>
    <p:sldId id="328" r:id="rId11"/>
    <p:sldId id="335" r:id="rId12"/>
    <p:sldId id="332" r:id="rId13"/>
    <p:sldId id="330" r:id="rId14"/>
    <p:sldId id="338" r:id="rId15"/>
    <p:sldId id="342" r:id="rId16"/>
    <p:sldId id="343" r:id="rId17"/>
    <p:sldId id="331" r:id="rId18"/>
    <p:sldId id="339" r:id="rId19"/>
    <p:sldId id="340" r:id="rId20"/>
    <p:sldId id="291" r:id="rId21"/>
    <p:sldId id="327" r:id="rId22"/>
    <p:sldId id="341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pos="2880">
          <p15:clr>
            <a:srgbClr val="A4A3A4"/>
          </p15:clr>
        </p15:guide>
        <p15:guide id="4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94538"/>
  </p:normalViewPr>
  <p:slideViewPr>
    <p:cSldViewPr>
      <p:cViewPr varScale="1">
        <p:scale>
          <a:sx n="92" d="100"/>
          <a:sy n="92" d="100"/>
        </p:scale>
        <p:origin x="168" y="480"/>
      </p:cViewPr>
      <p:guideLst>
        <p:guide orient="horz" pos="2160"/>
        <p:guide orient="horz" pos="3566"/>
        <p:guide pos="2880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87EA-9E42-B64A-BD65-D20C5B842FF3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F6AB-B391-8843-ABF8-94BBFC129E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24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2025-11-17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7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75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3583"/>
            <a:ext cx="7258050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7600" y="2437200"/>
            <a:ext cx="66312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7600" y="3859200"/>
            <a:ext cx="66312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97600" y="6386400"/>
            <a:ext cx="1123200" cy="280800"/>
          </a:xfrm>
        </p:spPr>
        <p:txBody>
          <a:bodyPr/>
          <a:lstStyle/>
          <a:p>
            <a:fld id="{7DECB34E-EEE1-4B77-B59D-636FD4CBAAEB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64000" y="6386400"/>
            <a:ext cx="4492800" cy="280800"/>
          </a:xfrm>
        </p:spPr>
        <p:txBody>
          <a:bodyPr/>
          <a:lstStyle/>
          <a:p>
            <a:r>
              <a:rPr lang="en-GB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300000" y="6386400"/>
            <a:ext cx="1425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97600" y="1310400"/>
            <a:ext cx="3898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7600" y="1310400"/>
            <a:ext cx="3898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ACF2-4897-4CDB-AE50-A9CFB738C963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646C-BC08-4DB8-BC30-4469458B09B8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46908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97600" y="1310400"/>
            <a:ext cx="4690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87852" y="388800"/>
            <a:ext cx="3060000" cy="523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2855-90EC-4C03-8334-AEFE7A29E4D8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C348-C6D2-48A0-9D5F-980D06FCF7DE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3667-EEF8-4181-8A3E-3F9EF34FAF07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7600" y="2437200"/>
            <a:ext cx="66312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7600" y="3859200"/>
            <a:ext cx="66312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97600" y="6386400"/>
            <a:ext cx="1123200" cy="280800"/>
          </a:xfrm>
        </p:spPr>
        <p:txBody>
          <a:bodyPr/>
          <a:lstStyle/>
          <a:p>
            <a:fld id="{7DECB34E-EEE1-4B77-B59D-636FD4CBAAEB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64000" y="6386400"/>
            <a:ext cx="4492800" cy="280800"/>
          </a:xfrm>
        </p:spPr>
        <p:txBody>
          <a:bodyPr/>
          <a:lstStyle/>
          <a:p>
            <a:r>
              <a:rPr lang="en-GB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300000" y="6386400"/>
            <a:ext cx="1425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97600" y="1310400"/>
            <a:ext cx="3898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7600" y="1310400"/>
            <a:ext cx="3898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ACF2-4897-4CDB-AE50-A9CFB738C963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646C-BC08-4DB8-BC30-4469458B09B8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46908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97600" y="1310400"/>
            <a:ext cx="4690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87852" y="388800"/>
            <a:ext cx="3060000" cy="523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2855-90EC-4C03-8334-AEFE7A29E4D8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C348-C6D2-48A0-9D5F-980D06FCF7DE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3667-EEF8-4181-8A3E-3F9EF34FAF07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97600" y="1310400"/>
            <a:ext cx="3898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7600" y="1310400"/>
            <a:ext cx="3898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ACF2-4897-4CDB-AE50-A9CFB738C963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646C-BC08-4DB8-BC30-4469458B09B8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46908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97600" y="1310400"/>
            <a:ext cx="46908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87852" y="388800"/>
            <a:ext cx="3060000" cy="523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2855-90EC-4C03-8334-AEFE7A29E4D8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C348-C6D2-48A0-9D5F-980D06FCF7DE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3667-EEF8-4181-8A3E-3F9EF34FAF07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7600" y="2437200"/>
            <a:ext cx="66312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7600" y="3859200"/>
            <a:ext cx="66312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97600" y="6386400"/>
            <a:ext cx="1123200" cy="280800"/>
          </a:xfrm>
        </p:spPr>
        <p:txBody>
          <a:bodyPr/>
          <a:lstStyle/>
          <a:p>
            <a:fld id="{7DECB34E-EEE1-4B77-B59D-636FD4CBAAEB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64000" y="6386400"/>
            <a:ext cx="4492800" cy="280800"/>
          </a:xfrm>
        </p:spPr>
        <p:txBody>
          <a:bodyPr/>
          <a:lstStyle/>
          <a:p>
            <a:r>
              <a:rPr lang="en-GB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300000" y="6386400"/>
            <a:ext cx="1425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97600" y="6386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9673F3D-05A7-4BB2-ADDB-7DA0D705DFAC}" type="datetime1">
              <a:rPr lang="en-GB" smtClean="0"/>
              <a:pPr/>
              <a:t>17/11/2025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4000" y="6386400"/>
            <a:ext cx="4492800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300000" y="6386400"/>
            <a:ext cx="1425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pic>
        <p:nvPicPr>
          <p:cNvPr id="11" name="Picture 10" descr="logo-org-engelsk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916400" y="5655600"/>
            <a:ext cx="972000" cy="973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61" r:id="rId6"/>
    <p:sldLayoutId id="2147483655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97600" y="6386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9673F3D-05A7-4BB2-ADDB-7DA0D705DFAC}" type="datetime1">
              <a:rPr lang="en-GB" smtClean="0"/>
              <a:pPr/>
              <a:t>17/11/2025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4000" y="6386400"/>
            <a:ext cx="4492800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300000" y="6386400"/>
            <a:ext cx="1425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 descr="logo-org-engelsk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916400" y="5655600"/>
            <a:ext cx="972000" cy="973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97600" y="6386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9673F3D-05A7-4BB2-ADDB-7DA0D705DFAC}" type="datetime1">
              <a:rPr lang="en-GB" smtClean="0"/>
              <a:pPr/>
              <a:t>17/11/2025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4000" y="6386400"/>
            <a:ext cx="4492800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300000" y="6386400"/>
            <a:ext cx="1425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7600" y="388800"/>
            <a:ext cx="7948800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97600" y="1310400"/>
            <a:ext cx="79488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 descr="logo-org-engelsk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916400" y="5655600"/>
            <a:ext cx="972000" cy="973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1998/forskul.v12i2.23608" TargetMode="External"/><Relationship Id="rId2" Type="http://schemas.openxmlformats.org/officeDocument/2006/relationships/hyperlink" Target="https://doi.org/10.1007/978-3-031-37663-4_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3865/nbf.v20.25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ddtoppen.se/podcast/1559203402/mattesnack/6-11-lovisa-sumpter-matematiker-som-jobbar-med-prim-gruppen" TargetMode="External"/><Relationship Id="rId2" Type="http://schemas.openxmlformats.org/officeDocument/2006/relationships/hyperlink" Target="https://www.vilarare.se/grundskollararen/forskning/kexdilemmat-ger-barnen-nya-matteinsik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visa.sumpter@su.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9708" y="572514"/>
            <a:ext cx="8013036" cy="2520280"/>
          </a:xfrm>
        </p:spPr>
        <p:txBody>
          <a:bodyPr>
            <a:normAutofit fontScale="90000"/>
          </a:bodyPr>
          <a:lstStyle/>
          <a:p>
            <a:br>
              <a:rPr lang="sv-SE" sz="3200" b="1" dirty="0"/>
            </a:br>
            <a:r>
              <a:rPr lang="sv-SE" sz="32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Att göra matematik (och naturvetenskap) relevant inom undervisning för hållbar utveckling</a:t>
            </a:r>
            <a:r>
              <a:rPr lang="sv-SE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v-SE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200" dirty="0">
                <a:effectLst/>
                <a:latin typeface="TimesNewRomanPSMT"/>
              </a:rPr>
              <a:t>Skolforskningsinstitutet projekt Dnr 2021-00068 </a:t>
            </a:r>
            <a:br>
              <a:rPr lang="sv-SE" sz="1200" dirty="0"/>
            </a:b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69708" y="3861048"/>
            <a:ext cx="7142752" cy="2424438"/>
          </a:xfrm>
        </p:spPr>
        <p:txBody>
          <a:bodyPr>
            <a:normAutofit/>
          </a:bodyPr>
          <a:lstStyle/>
          <a:p>
            <a:r>
              <a:rPr lang="sv-SE" sz="2400" dirty="0"/>
              <a:t>Lovisa Sumpter, SU</a:t>
            </a:r>
          </a:p>
          <a:p>
            <a:r>
              <a:rPr lang="sv-SE" sz="2400" dirty="0"/>
              <a:t>Helena Eriksson, SU</a:t>
            </a:r>
          </a:p>
          <a:p>
            <a:r>
              <a:rPr lang="sv-SE" sz="2400" dirty="0"/>
              <a:t>Maria Hedefalk, Uppsala Universitet</a:t>
            </a:r>
          </a:p>
          <a:p>
            <a:r>
              <a:rPr lang="sv-SE" sz="2400" dirty="0"/>
              <a:t>Peter Markkanen, SU</a:t>
            </a:r>
          </a:p>
          <a:p>
            <a:r>
              <a:rPr lang="sv-SE" sz="2400" dirty="0"/>
              <a:t>+ alla lärare och barn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A737F-DF30-6CB1-C905-A25E3FFC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59" y="73800"/>
            <a:ext cx="7948800" cy="795600"/>
          </a:xfrm>
        </p:spPr>
        <p:txBody>
          <a:bodyPr>
            <a:normAutofit fontScale="90000"/>
          </a:bodyPr>
          <a:lstStyle/>
          <a:p>
            <a:r>
              <a:rPr lang="sv-SE" dirty="0"/>
              <a:t>Hur uppfattade barnen arbetet? (Sumpter et al, under revision)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050EEA-CD1F-9FF3-4994-389C4D86A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00" y="980728"/>
            <a:ext cx="7948800" cy="54056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25 elevintervjuer i åk2. Fem olika teman framkom: </a:t>
            </a:r>
          </a:p>
          <a:p>
            <a:r>
              <a:rPr lang="sv-SE" dirty="0"/>
              <a:t>(1) vikten av att göra delningen rättvis och att fallen var realistiska; </a:t>
            </a:r>
          </a:p>
          <a:p>
            <a:r>
              <a:rPr lang="sv-SE" dirty="0"/>
              <a:t>(2) lösningarna skulle vara giltiga; </a:t>
            </a:r>
          </a:p>
          <a:p>
            <a:r>
              <a:rPr lang="sv-SE" dirty="0"/>
              <a:t>(3) skillnaderna mellan fallen som kontext eller som konkret material kontra att arbeta i en lärobok; </a:t>
            </a:r>
          </a:p>
          <a:p>
            <a:r>
              <a:rPr lang="sv-SE" dirty="0"/>
              <a:t>(4) diskutera och tänka kontra att vara tyst; </a:t>
            </a:r>
          </a:p>
          <a:p>
            <a:r>
              <a:rPr lang="sv-SE" dirty="0"/>
              <a:t>(5) arbeta vid bänk kontra whiteboardtavlan. </a:t>
            </a:r>
          </a:p>
          <a:p>
            <a:r>
              <a:rPr lang="sv-SE" dirty="0"/>
              <a:t>Resultaten signalerar att öppna problem kan förändra studenternas uppfattningar om matematik, samt vilka utmaningar som kan finnas när man skapar utrymmen för sådan undervisning</a:t>
            </a:r>
          </a:p>
          <a:p>
            <a:r>
              <a:rPr lang="sv-SE" dirty="0"/>
              <a:t>Speglar även förskolan och förskoleklass.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332C44-E0CC-D227-08A2-BF95A5DD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99996B-5E4C-65A1-D10E-A7A67E2A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440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49D037-A8D0-A053-5BEF-ED93A5B0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barnen skapar rum för problemlösning (Markkanen et al, 2024; 2026)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558EA-3FA3-391F-5DB0-E077C2D8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00" y="980728"/>
            <a:ext cx="7948800" cy="5488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dirty="0"/>
              <a:t>-hur kollaborativa, kollektiva matematiska resonemang uppstår när elever gemensamt löser problem som rör rättvis fördelning </a:t>
            </a:r>
          </a:p>
          <a:p>
            <a:pPr marL="0" indent="0">
              <a:lnSpc>
                <a:spcPct val="120000"/>
              </a:lnSpc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buNone/>
            </a:pPr>
            <a:r>
              <a:rPr lang="sv-SE" dirty="0"/>
              <a:t>Resultaten visar att olika saker, till exempel..</a:t>
            </a:r>
          </a:p>
          <a:p>
            <a:pPr>
              <a:lnSpc>
                <a:spcPct val="120000"/>
              </a:lnSpc>
            </a:pPr>
            <a:r>
              <a:rPr lang="sv-SE" dirty="0"/>
              <a:t>fysiska artefakter som syftar till att dela resurser, </a:t>
            </a:r>
          </a:p>
          <a:p>
            <a:pPr>
              <a:lnSpc>
                <a:spcPct val="120000"/>
              </a:lnSpc>
            </a:pPr>
            <a:r>
              <a:rPr lang="sv-SE" dirty="0"/>
              <a:t>utmaningar relaterade till uppgiften,  </a:t>
            </a:r>
          </a:p>
          <a:p>
            <a:pPr>
              <a:lnSpc>
                <a:spcPct val="120000"/>
              </a:lnSpc>
            </a:pPr>
            <a:r>
              <a:rPr lang="sv-SE" dirty="0"/>
              <a:t>barnens uppfattningar om matematik,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dirty="0"/>
              <a:t>… påverkar möjligheterna att delta i kollektiva matematiska resonemang.</a:t>
            </a:r>
          </a:p>
          <a:p>
            <a:pPr marL="0" indent="0">
              <a:lnSpc>
                <a:spcPct val="120000"/>
              </a:lnSpc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buNone/>
            </a:pPr>
            <a:r>
              <a:rPr lang="sv-SE" dirty="0"/>
              <a:t>Lärarens bidrag här: att förhandla (ställa frågor och utmana) med barnen om lösningar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dirty="0"/>
              <a:t>- De yngre barnen ändrade ofta sin lösning, men med ålder/vana ökade resonemangsförmågan.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B297DD-0888-0D54-A538-9E920EC3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F04DA6-7457-EF4E-3044-344FB913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89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980153-7F30-4B4F-BF51-CCDDE081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0" y="388800"/>
            <a:ext cx="6926728" cy="795600"/>
          </a:xfrm>
        </p:spPr>
        <p:txBody>
          <a:bodyPr/>
          <a:lstStyle/>
          <a:p>
            <a:r>
              <a:rPr lang="sv-SE" dirty="0"/>
              <a:t>Exempel på data och analys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EB7239-215C-48D5-813B-DFC2F8E01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64" t="50767" r="34946" b="24209"/>
          <a:stretch/>
        </p:blipFill>
        <p:spPr>
          <a:xfrm>
            <a:off x="605637" y="1412776"/>
            <a:ext cx="7506047" cy="2232248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1A2848-99D1-4A4B-B05F-59BD69CE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1430C9-8C2C-45B4-B51F-A2C13B19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809202-B993-4CD4-AD54-DFEFBE7CF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00" b="13461"/>
          <a:stretch/>
        </p:blipFill>
        <p:spPr>
          <a:xfrm>
            <a:off x="-213340" y="3873400"/>
            <a:ext cx="9144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0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A21605-BDDD-A8EB-0B70-AA001DD8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346" y="1028856"/>
            <a:ext cx="3614360" cy="1095984"/>
          </a:xfrm>
        </p:spPr>
        <p:txBody>
          <a:bodyPr>
            <a:normAutofit fontScale="90000"/>
          </a:bodyPr>
          <a:lstStyle/>
          <a:p>
            <a:r>
              <a:rPr lang="sv-SE" dirty="0"/>
              <a:t>Vilka didaktiska val gjorde lärarna?</a:t>
            </a:r>
            <a:br>
              <a:rPr lang="sv-SE" dirty="0"/>
            </a:br>
            <a:r>
              <a:rPr lang="sv-SE" dirty="0"/>
              <a:t>(Hedefalk et al., 2024)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773A5C-9E68-FE4C-34B8-A86DA163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6916"/>
            <a:ext cx="5372560" cy="5520235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2D4A54-EC35-E1EF-4853-21785952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602C37-F2F3-6568-422C-24E229D3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C9EB1E2-6091-7F72-4DFD-1E295AEC6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64" y="2636912"/>
            <a:ext cx="36639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5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73AF4B-4BA7-5E49-0970-7120CE17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229D77-30A5-C566-420C-546DE9F8D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5376"/>
            <a:ext cx="7462388" cy="5851936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DF4D85-C941-A1B6-B8D6-EC0610A0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ADB0FD-4386-8FB8-5CE9-7185020A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825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878F8B-8C63-CF57-0AAE-5062F14C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04" y="417072"/>
            <a:ext cx="7948800" cy="795600"/>
          </a:xfrm>
        </p:spPr>
        <p:txBody>
          <a:bodyPr>
            <a:normAutofit fontScale="90000"/>
          </a:bodyPr>
          <a:lstStyle/>
          <a:p>
            <a:r>
              <a:rPr lang="sv-SE" dirty="0"/>
              <a:t>Lärarens roll för meningsskapande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49C088-5D04-9A3F-A9FE-133F5E76E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00" y="1212672"/>
            <a:ext cx="7948800" cy="4664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dirty="0"/>
              <a:t>Vi studerar lärarens roll, som är att skapa ett handlingsutrymme där barnen kan bidra med sina egna kunskaper.</a:t>
            </a:r>
          </a:p>
          <a:p>
            <a:pPr>
              <a:lnSpc>
                <a:spcPct val="120000"/>
              </a:lnSpc>
            </a:pPr>
            <a:r>
              <a:rPr lang="sv-SE" dirty="0"/>
              <a:t>Fyraåringar (förskola) och sexåringar (förskoleklass)</a:t>
            </a:r>
          </a:p>
          <a:p>
            <a:pPr>
              <a:lnSpc>
                <a:spcPct val="120000"/>
              </a:lnSpc>
            </a:pPr>
            <a:r>
              <a:rPr lang="sv-SE" dirty="0"/>
              <a:t>Resultaten visar, exempelvis, att en </a:t>
            </a:r>
            <a:r>
              <a:rPr lang="sv-SE" i="1" dirty="0"/>
              <a:t>generande riktningsgivare</a:t>
            </a:r>
            <a:r>
              <a:rPr lang="sv-SE" dirty="0"/>
              <a:t> är att lyfta olika röster om motstridiga perspektiv på lösningar.</a:t>
            </a:r>
          </a:p>
          <a:p>
            <a:pPr>
              <a:lnSpc>
                <a:spcPct val="120000"/>
              </a:lnSpc>
            </a:pPr>
            <a:r>
              <a:rPr lang="sv-SE" dirty="0"/>
              <a:t>Bredden av olika riktningsgivare signalerar hur viktig lärarens roll är, </a:t>
            </a:r>
            <a:r>
              <a:rPr lang="sv-SE" dirty="0" err="1"/>
              <a:t>ffa</a:t>
            </a:r>
            <a:r>
              <a:rPr lang="sv-SE" dirty="0"/>
              <a:t> för att skapa utrymme för barnen att utveckla resonemangsförmåga</a:t>
            </a:r>
          </a:p>
          <a:p>
            <a:pPr>
              <a:lnSpc>
                <a:spcPct val="120000"/>
              </a:lnSpc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731259-3EFE-E5FB-2E7E-535351E4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DBEC8A-56A3-9951-7605-52597A82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984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1BB8F-E82D-8FFB-53F5-A3D00C9F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Exempel på olika riktningsgivare 1(2)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D175F5E5-0273-D39D-16FB-591D65FF4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01303"/>
              </p:ext>
            </p:extLst>
          </p:nvPr>
        </p:nvGraphicFramePr>
        <p:xfrm>
          <a:off x="596900" y="1309688"/>
          <a:ext cx="7950199" cy="478449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0385">
                  <a:extLst>
                    <a:ext uri="{9D8B030D-6E8A-4147-A177-3AD203B41FA5}">
                      <a16:colId xmlns:a16="http://schemas.microsoft.com/office/drawing/2014/main" val="1173247781"/>
                    </a:ext>
                  </a:extLst>
                </a:gridCol>
                <a:gridCol w="1004110">
                  <a:extLst>
                    <a:ext uri="{9D8B030D-6E8A-4147-A177-3AD203B41FA5}">
                      <a16:colId xmlns:a16="http://schemas.microsoft.com/office/drawing/2014/main" val="4037285693"/>
                    </a:ext>
                  </a:extLst>
                </a:gridCol>
                <a:gridCol w="4522647">
                  <a:extLst>
                    <a:ext uri="{9D8B030D-6E8A-4147-A177-3AD203B41FA5}">
                      <a16:colId xmlns:a16="http://schemas.microsoft.com/office/drawing/2014/main" val="38248418"/>
                    </a:ext>
                  </a:extLst>
                </a:gridCol>
                <a:gridCol w="1953057">
                  <a:extLst>
                    <a:ext uri="{9D8B030D-6E8A-4147-A177-3AD203B41FA5}">
                      <a16:colId xmlns:a16="http://schemas.microsoft.com/office/drawing/2014/main" val="748162438"/>
                    </a:ext>
                  </a:extLst>
                </a:gridCol>
              </a:tblGrid>
              <a:tr h="2846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</a:t>
                      </a: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Riktningsgivare</a:t>
                      </a: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1557923033"/>
                  </a:ext>
                </a:extLst>
              </a:tr>
              <a:tr h="2846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28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 dirty="0" err="1">
                          <a:effectLst/>
                        </a:rPr>
                        <a:t>Teacher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How should we share the biscuits? 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Generative move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1126127010"/>
                  </a:ext>
                </a:extLst>
              </a:tr>
              <a:tr h="2846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29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Tora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They have eaten many, he has eaten none. 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161755076"/>
                  </a:ext>
                </a:extLst>
              </a:tr>
              <a:tr h="2846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30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Teacher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How should we share the biscuits? 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Concluding move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1276412682"/>
                  </a:ext>
                </a:extLst>
              </a:tr>
              <a:tr h="12806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31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Ifra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One for him and one more to him and him. [She puts one biscuit in front of each of the full bears and the rest of the biscuits in front of the hungry bear]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4135372051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32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Teacher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Does he get all the biscuits? [She points at the hungry bear]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Generative move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495847759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33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Tora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He has had a lot and he has not eaten at all [She points at the respective bears]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4099457737"/>
                  </a:ext>
                </a:extLst>
              </a:tr>
              <a:tr h="9486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34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>
                          <a:effectLst/>
                        </a:rPr>
                        <a:t>Teacher</a:t>
                      </a:r>
                      <a:endParaRPr lang="sv-S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Ahh, but how many biscuits did this bear get? Shall we count? [She spreads the biscuits out as they lay in a pile, hiding some of the biscuits]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kern="100" dirty="0" err="1">
                          <a:effectLst/>
                        </a:rPr>
                        <a:t>Instructional</a:t>
                      </a:r>
                      <a:r>
                        <a:rPr lang="sv-SE" sz="1200" kern="100" dirty="0">
                          <a:effectLst/>
                        </a:rPr>
                        <a:t> </a:t>
                      </a:r>
                      <a:r>
                        <a:rPr lang="sv-SE" sz="1200" kern="100" dirty="0" err="1">
                          <a:effectLst/>
                        </a:rPr>
                        <a:t>move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97" marR="31297" marT="0" marB="0"/>
                </a:tc>
                <a:extLst>
                  <a:ext uri="{0D108BD9-81ED-4DB2-BD59-A6C34878D82A}">
                    <a16:rowId xmlns:a16="http://schemas.microsoft.com/office/drawing/2014/main" val="2476101050"/>
                  </a:ext>
                </a:extLst>
              </a:tr>
            </a:tbl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E8C64B-C0D1-DABC-2EF5-49FF5EEC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BFBD20-45C9-7CB3-D009-87C3E493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802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3CD529E-E2DB-115F-051F-13A84B59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olika riktningsgivare 1(2)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CAF540DA-6C0C-0253-62B1-759D86A91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30548"/>
              </p:ext>
            </p:extLst>
          </p:nvPr>
        </p:nvGraphicFramePr>
        <p:xfrm>
          <a:off x="683568" y="1309688"/>
          <a:ext cx="7128791" cy="47819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40716">
                  <a:extLst>
                    <a:ext uri="{9D8B030D-6E8A-4147-A177-3AD203B41FA5}">
                      <a16:colId xmlns:a16="http://schemas.microsoft.com/office/drawing/2014/main" val="932238713"/>
                    </a:ext>
                  </a:extLst>
                </a:gridCol>
                <a:gridCol w="881434">
                  <a:extLst>
                    <a:ext uri="{9D8B030D-6E8A-4147-A177-3AD203B41FA5}">
                      <a16:colId xmlns:a16="http://schemas.microsoft.com/office/drawing/2014/main" val="3337141328"/>
                    </a:ext>
                  </a:extLst>
                </a:gridCol>
                <a:gridCol w="4055370">
                  <a:extLst>
                    <a:ext uri="{9D8B030D-6E8A-4147-A177-3AD203B41FA5}">
                      <a16:colId xmlns:a16="http://schemas.microsoft.com/office/drawing/2014/main" val="3278000924"/>
                    </a:ext>
                  </a:extLst>
                </a:gridCol>
                <a:gridCol w="1751271">
                  <a:extLst>
                    <a:ext uri="{9D8B030D-6E8A-4147-A177-3AD203B41FA5}">
                      <a16:colId xmlns:a16="http://schemas.microsoft.com/office/drawing/2014/main" val="566246562"/>
                    </a:ext>
                  </a:extLst>
                </a:gridCol>
              </a:tblGrid>
              <a:tr h="4631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</a:t>
                      </a: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endParaRPr lang="sv-S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Riktningsgivare</a:t>
                      </a: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4163273724"/>
                  </a:ext>
                </a:extLst>
              </a:tr>
              <a:tr h="959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35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 dirty="0">
                          <a:effectLst/>
                        </a:rPr>
                        <a:t>Students</a:t>
                      </a:r>
                      <a:endParaRPr lang="sv-S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1, 2, 3, 4, 5, 6. [They count the biscuits in front of the hungry bear. Then they both check count one more time coming up with the same result]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223262044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36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Teacher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And they get one biscuit each. 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586185853"/>
                  </a:ext>
                </a:extLst>
              </a:tr>
              <a:tr h="6234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37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Ifra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1, 2 [She counts the biscuits in front of the full bears]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3150950987"/>
                  </a:ext>
                </a:extLst>
              </a:tr>
              <a:tr h="6234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38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Teacher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Do these bears think that it is ok? [She points at the full bear who received one biscuit each]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Genererative move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216726633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39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Barnen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Yes, he has eaten.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Genererative move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1867416895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40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Ifra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He eats at once! [She plays that the bear is eating]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4102940038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41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Teacher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Are you content with your solution? 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Genererative move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3431603423"/>
                  </a:ext>
                </a:extLst>
              </a:tr>
              <a:tr h="959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42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100" kern="100">
                          <a:effectLst/>
                        </a:rPr>
                        <a:t>Ifra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Are you ok? [She looks at Tora]. He has a stomach ache [She points at a full bear]. Then he is full [She points at the hungry bear].</a:t>
                      </a:r>
                      <a:endParaRPr lang="sv-SE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sv-S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42" marR="62942" marT="0" marB="0"/>
                </a:tc>
                <a:extLst>
                  <a:ext uri="{0D108BD9-81ED-4DB2-BD59-A6C34878D82A}">
                    <a16:rowId xmlns:a16="http://schemas.microsoft.com/office/drawing/2014/main" val="1561528235"/>
                  </a:ext>
                </a:extLst>
              </a:tr>
            </a:tbl>
          </a:graphicData>
        </a:graphic>
      </p:graphicFrame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C47BE1-216A-B2BC-79D4-5510236E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ACF2-4897-4CDB-AE50-A9CFB738C963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0AC4F2-0A5B-D930-D38C-880082F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916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ubrik 1"/>
          <p:cNvSpPr>
            <a:spLocks noGrp="1"/>
          </p:cNvSpPr>
          <p:nvPr>
            <p:ph type="title"/>
          </p:nvPr>
        </p:nvSpPr>
        <p:spPr>
          <a:xfrm>
            <a:off x="630593" y="260648"/>
            <a:ext cx="7469799" cy="864096"/>
          </a:xfrm>
        </p:spPr>
        <p:txBody>
          <a:bodyPr>
            <a:normAutofit fontScale="90000"/>
          </a:bodyPr>
          <a:lstStyle/>
          <a:p>
            <a:r>
              <a:rPr lang="en-GB" altLang="sv-SE" dirty="0" err="1">
                <a:ea typeface="ＭＳ Ｐゴシック" charset="-128"/>
              </a:rPr>
              <a:t>Modellen</a:t>
            </a:r>
            <a:r>
              <a:rPr lang="en-GB" altLang="sv-SE" dirty="0">
                <a:ea typeface="ＭＳ Ｐゴシック" charset="-128"/>
              </a:rPr>
              <a:t>: Sumpter et al (under revisions)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F11A8914-8921-3C3D-C397-454FC390F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4" y="1124744"/>
            <a:ext cx="7131931" cy="162020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44B7A12-BE2A-EA2D-8BC7-746F369C7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30383" r="68761" b="18798"/>
          <a:stretch/>
        </p:blipFill>
        <p:spPr bwMode="auto">
          <a:xfrm>
            <a:off x="755596" y="2744946"/>
            <a:ext cx="3991202" cy="2700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92E731E-4DE3-546B-5AF0-FA6E7F784F70}"/>
              </a:ext>
            </a:extLst>
          </p:cNvPr>
          <p:cNvSpPr txBox="1"/>
          <p:nvPr/>
        </p:nvSpPr>
        <p:spPr>
          <a:xfrm>
            <a:off x="4906650" y="2744946"/>
            <a:ext cx="3728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2022-12-07 7:10 Forskare:…så att det inte bara blir ”prat”, utan något material tänker du?</a:t>
            </a:r>
          </a:p>
          <a:p>
            <a:r>
              <a:rPr lang="sv-SE" sz="1600" dirty="0"/>
              <a:t>7:12 T3: Ja</a:t>
            </a:r>
          </a:p>
          <a:p>
            <a:r>
              <a:rPr lang="sv-SE" sz="1600" dirty="0"/>
              <a:t>7:14 T2: Ja, det är ju också ett vinnande koncept. Det här att det är fysiska hundar man kan ta i. Det är kexen som, du kan få klippa i dem, du kan få rita på dem. De har pratat om sina mini-</a:t>
            </a:r>
            <a:r>
              <a:rPr lang="sv-SE" sz="1600" dirty="0" err="1"/>
              <a:t>whiteboards</a:t>
            </a:r>
            <a:r>
              <a:rPr lang="sv-SE" sz="1600" dirty="0"/>
              <a:t> och skrivit på dem. Det är också att de gillar det.</a:t>
            </a:r>
          </a:p>
        </p:txBody>
      </p:sp>
    </p:spTree>
    <p:extLst>
      <p:ext uri="{BB962C8B-B14F-4D97-AF65-F5344CB8AC3E}">
        <p14:creationId xmlns:p14="http://schemas.microsoft.com/office/powerpoint/2010/main" val="170592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DEAB7FD9-E396-E51F-C984-C812F887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0800"/>
            <a:ext cx="7948800" cy="231888"/>
          </a:xfrm>
        </p:spPr>
        <p:txBody>
          <a:bodyPr>
            <a:normAutofit fontScale="90000"/>
          </a:bodyPr>
          <a:lstStyle/>
          <a:p>
            <a:r>
              <a:rPr lang="sv-SE" dirty="0"/>
              <a:t>Några av referenserna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926CE20-4953-BBB1-8162-968DC1DE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22688"/>
            <a:ext cx="8294880" cy="62445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4400" dirty="0"/>
              <a:t>Eriksson, H., Hedefalk, M., Markkanen, P. &amp; Sumpter, L. (2024). </a:t>
            </a:r>
            <a:r>
              <a:rPr lang="en-US" sz="4400" dirty="0"/>
              <a:t>Eight shared by three: When mathematical and ethical reasoning interplay. </a:t>
            </a:r>
            <a:r>
              <a:rPr lang="en-US" sz="4400" i="1" dirty="0" err="1"/>
              <a:t>Quaderni</a:t>
            </a:r>
            <a:r>
              <a:rPr lang="en-US" sz="4400" i="1" dirty="0"/>
              <a:t> di </a:t>
            </a:r>
            <a:r>
              <a:rPr lang="en-US" sz="4400" i="1" dirty="0" err="1"/>
              <a:t>Ricerca</a:t>
            </a:r>
            <a:r>
              <a:rPr lang="en-US" sz="4400" i="1" dirty="0"/>
              <a:t> in </a:t>
            </a:r>
            <a:r>
              <a:rPr lang="en-US" sz="4400" i="1" dirty="0" err="1"/>
              <a:t>Didattica</a:t>
            </a:r>
            <a:r>
              <a:rPr lang="en-US" sz="4400" i="1" dirty="0"/>
              <a:t>, 13</a:t>
            </a:r>
            <a:r>
              <a:rPr lang="en-US" sz="4400" dirty="0"/>
              <a:t>, 447-456.</a:t>
            </a:r>
            <a:endParaRPr lang="sv-SE" sz="4400" b="1" dirty="0"/>
          </a:p>
          <a:p>
            <a:pPr marL="0" indent="0">
              <a:lnSpc>
                <a:spcPct val="120000"/>
              </a:lnSpc>
              <a:buNone/>
            </a:pPr>
            <a:r>
              <a:rPr lang="sv-SE" sz="4400" dirty="0"/>
              <a:t>Eriksson, H., Hedefalk, M., Sumpter, L. (2024). </a:t>
            </a:r>
            <a:r>
              <a:rPr lang="en-GB" sz="4400" dirty="0"/>
              <a:t>The Tension Between Division and Fair Share. In: </a:t>
            </a:r>
            <a:r>
              <a:rPr lang="en-GB" sz="4400" dirty="0" err="1"/>
              <a:t>Palmér</a:t>
            </a:r>
            <a:r>
              <a:rPr lang="en-GB" sz="4400" dirty="0"/>
              <a:t>, H., Björklund, C., </a:t>
            </a:r>
            <a:r>
              <a:rPr lang="en-GB" sz="4400" dirty="0" err="1"/>
              <a:t>Reikerås</a:t>
            </a:r>
            <a:r>
              <a:rPr lang="en-GB" sz="4400" dirty="0"/>
              <a:t>, E., Elofsson, J. (eds) </a:t>
            </a:r>
            <a:r>
              <a:rPr lang="en-GB" sz="4400" i="1" dirty="0"/>
              <a:t>Teaching Mathematics as to be Meaningful – Foregrounding Play and Children’s Perspectives.</a:t>
            </a:r>
            <a:r>
              <a:rPr lang="en-GB" sz="4400" dirty="0"/>
              <a:t> </a:t>
            </a:r>
            <a:r>
              <a:rPr lang="sv-SE" sz="4400" dirty="0"/>
              <a:t>(pp.69–79). Springer, Cham. </a:t>
            </a:r>
            <a:r>
              <a:rPr lang="sv-SE" sz="4400" dirty="0">
                <a:hlinkClick r:id="rId2"/>
              </a:rPr>
              <a:t>https://doi.org/10.1007/978-3-031-37663-4_6</a:t>
            </a:r>
            <a:endParaRPr lang="sv-SE" sz="4400" dirty="0"/>
          </a:p>
          <a:p>
            <a:pPr marL="0" indent="0">
              <a:lnSpc>
                <a:spcPct val="120000"/>
              </a:lnSpc>
              <a:buNone/>
            </a:pPr>
            <a:r>
              <a:rPr lang="sv-SE" sz="4400" dirty="0">
                <a:highlight>
                  <a:srgbClr val="FFFF00"/>
                </a:highlight>
              </a:rPr>
              <a:t>Eriksson, H., &amp; Nilsson, C. (2025). Hur lika måste det vara för att vara rättvist?. </a:t>
            </a:r>
            <a:r>
              <a:rPr lang="sv-SE" sz="4400" i="1" dirty="0">
                <a:highlight>
                  <a:srgbClr val="FFFF00"/>
                </a:highlight>
              </a:rPr>
              <a:t>Nämnaren</a:t>
            </a:r>
            <a:r>
              <a:rPr lang="sv-SE" sz="4400" dirty="0">
                <a:highlight>
                  <a:srgbClr val="FFFF00"/>
                </a:highlight>
              </a:rPr>
              <a:t> (1), 3-9.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 err="1"/>
              <a:t>Hedefalk</a:t>
            </a:r>
            <a:r>
              <a:rPr lang="en-GB" sz="4400" dirty="0"/>
              <a:t>, M. &amp; Sumpter, L. (2025). Young children’s ethical reasoning about sharing: an analytical tool. </a:t>
            </a:r>
            <a:r>
              <a:rPr lang="en-GB" sz="4400" i="1" dirty="0"/>
              <a:t>For the Learning of Mathematics, 45 (</a:t>
            </a:r>
            <a:r>
              <a:rPr lang="en-GB" sz="4400" dirty="0"/>
              <a:t>1</a:t>
            </a:r>
            <a:r>
              <a:rPr lang="en-GB" sz="4400" i="1" dirty="0"/>
              <a:t>), </a:t>
            </a:r>
            <a:r>
              <a:rPr lang="en-GB" sz="4400" dirty="0"/>
              <a:t>8-13.</a:t>
            </a:r>
            <a:endParaRPr lang="sv-SE" sz="44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 err="1">
                <a:highlight>
                  <a:srgbClr val="FFFF00"/>
                </a:highlight>
              </a:rPr>
              <a:t>Hedefalk</a:t>
            </a:r>
            <a:r>
              <a:rPr lang="en-US" sz="4400" dirty="0">
                <a:highlight>
                  <a:srgbClr val="FFFF00"/>
                </a:highlight>
              </a:rPr>
              <a:t>, M., Sumpter, L., &amp; Eriksson, H. (2024). </a:t>
            </a:r>
            <a:r>
              <a:rPr lang="sv-SE" sz="4400" dirty="0">
                <a:highlight>
                  <a:srgbClr val="FFFF00"/>
                </a:highlight>
              </a:rPr>
              <a:t>Matematiska och etiska resonemang i förskolan - didaktisk modellering som intervention. </a:t>
            </a:r>
            <a:r>
              <a:rPr lang="sv-SE" sz="4400" i="1" dirty="0">
                <a:highlight>
                  <a:srgbClr val="FFFF00"/>
                </a:highlight>
              </a:rPr>
              <a:t>Forskning om Undervisning och Lärande</a:t>
            </a:r>
            <a:r>
              <a:rPr lang="sv-SE" sz="4400" dirty="0">
                <a:highlight>
                  <a:srgbClr val="FFFF00"/>
                </a:highlight>
              </a:rPr>
              <a:t>.</a:t>
            </a:r>
            <a:r>
              <a:rPr lang="sv-SE" sz="4400" i="1" dirty="0">
                <a:highlight>
                  <a:srgbClr val="FFFF00"/>
                </a:highlight>
              </a:rPr>
              <a:t> 12</a:t>
            </a:r>
            <a:r>
              <a:rPr lang="sv-SE" sz="4400" dirty="0">
                <a:highlight>
                  <a:srgbClr val="FFFF00"/>
                </a:highlight>
              </a:rPr>
              <a:t>(2), 68–54. </a:t>
            </a:r>
            <a:r>
              <a:rPr lang="sv-SE" sz="4400" u="sng" dirty="0">
                <a:highlight>
                  <a:srgbClr val="FFFF00"/>
                </a:highlight>
                <a:hlinkClick r:id="rId3"/>
              </a:rPr>
              <a:t>https://doi.org/10.61998/forskul.v12i2.23608</a:t>
            </a:r>
            <a:endParaRPr lang="sv-SE" sz="4400" b="1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 err="1"/>
              <a:t>Hedefalk</a:t>
            </a:r>
            <a:r>
              <a:rPr lang="en-GB" sz="4400" dirty="0"/>
              <a:t>, M., Eriksson, H. &amp; Sumpter, L. (2026) Teachers’ epistemological moves to enable children's reasoning. Ongoing work.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/>
              <a:t>Markkanen, P., Eriksson, H. &amp; Sumpter, L. (2025) </a:t>
            </a:r>
            <a:r>
              <a:rPr lang="en-GB" sz="4400" dirty="0"/>
              <a:t>Collaboration in primary students’ collective mathematical reasoning. (accepted)</a:t>
            </a:r>
            <a:endParaRPr lang="sv-SE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/>
              <a:t>Markkanen, P. Helena Eriksson, H. &amp; Sumpter, L. (2024) </a:t>
            </a:r>
            <a:r>
              <a:rPr lang="en-GB" sz="4400" dirty="0"/>
              <a:t>Building a joint problem-solving space: how collaboration in collective mathematical reasoning can develop. Presentation at POEM.</a:t>
            </a:r>
            <a:endParaRPr lang="sv-SE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/>
              <a:t>Sumpter, L., Eriksson, H., </a:t>
            </a:r>
            <a:r>
              <a:rPr lang="en-GB" sz="4400" dirty="0" err="1"/>
              <a:t>Hedefalk</a:t>
            </a:r>
            <a:r>
              <a:rPr lang="en-GB" sz="4400" dirty="0"/>
              <a:t>, M., &amp; Markkanen, P. (2024) Ethical reasoning as part of mathematical modelling: young children’s work with sharing and division. In (Ed.) P. Ernest. </a:t>
            </a:r>
            <a:r>
              <a:rPr lang="en-GB" sz="4400" i="1" dirty="0"/>
              <a:t>Ethics and Mathematics Education: the Good, the Bad and the Ugly</a:t>
            </a:r>
            <a:r>
              <a:rPr lang="en-GB" sz="4400" dirty="0"/>
              <a:t>. </a:t>
            </a:r>
            <a:r>
              <a:rPr lang="en-US" sz="4400" dirty="0"/>
              <a:t>(pp.443–462). </a:t>
            </a:r>
            <a:r>
              <a:rPr lang="en-GB" sz="4400" dirty="0"/>
              <a:t>Advances in Mathematics Education. Springer, Cham. https://</a:t>
            </a:r>
            <a:r>
              <a:rPr lang="en-GB" sz="4400" dirty="0" err="1"/>
              <a:t>doi.org</a:t>
            </a:r>
            <a:r>
              <a:rPr lang="en-GB" sz="4400" dirty="0"/>
              <a:t>/10.1007/978-3-031-58683-5_21</a:t>
            </a:r>
            <a:endParaRPr lang="sv-SE" sz="4400" dirty="0"/>
          </a:p>
          <a:p>
            <a:pPr marL="0" indent="0" hangingPunct="0">
              <a:lnSpc>
                <a:spcPct val="120000"/>
              </a:lnSpc>
              <a:buNone/>
            </a:pPr>
            <a:r>
              <a:rPr lang="en-GB" sz="4400" dirty="0"/>
              <a:t>Sumpter, L. &amp; Sumpter, D.J.T. (2024). Sharing four biscuits between three people: an illustrative example of how mathematics is intertwined with human values. </a:t>
            </a:r>
            <a:r>
              <a:rPr lang="en-GB" sz="4400" i="1" dirty="0"/>
              <a:t>Journal of Humanistic Mathematics, 14</a:t>
            </a:r>
            <a:r>
              <a:rPr lang="en-GB" sz="4400" dirty="0"/>
              <a:t> (1), 74</a:t>
            </a:r>
            <a:r>
              <a:rPr lang="en-US" sz="4400" dirty="0"/>
              <a:t>–</a:t>
            </a:r>
            <a:r>
              <a:rPr lang="en-GB" sz="4400" dirty="0"/>
              <a:t>93. https://</a:t>
            </a:r>
            <a:r>
              <a:rPr lang="en-GB" sz="4400" dirty="0" err="1"/>
              <a:t>scholarship.claremont.edu</a:t>
            </a:r>
            <a:r>
              <a:rPr lang="en-GB" sz="4400" dirty="0"/>
              <a:t>/</a:t>
            </a:r>
            <a:r>
              <a:rPr lang="en-GB" sz="4400" dirty="0" err="1"/>
              <a:t>jhm</a:t>
            </a:r>
            <a:r>
              <a:rPr lang="en-GB" sz="4400" dirty="0"/>
              <a:t>/vol14/iss1/6</a:t>
            </a:r>
            <a:r>
              <a:rPr lang="en-GB" sz="4400" b="1" dirty="0"/>
              <a:t> </a:t>
            </a:r>
          </a:p>
          <a:p>
            <a:pPr marL="0" indent="0" hangingPunct="0">
              <a:lnSpc>
                <a:spcPct val="120000"/>
              </a:lnSpc>
              <a:buNone/>
            </a:pPr>
            <a:r>
              <a:rPr lang="en-GB" sz="4400" dirty="0"/>
              <a:t>Sumpter, L., Eriksson, H., </a:t>
            </a:r>
            <a:r>
              <a:rPr lang="en-GB" sz="4400" dirty="0" err="1"/>
              <a:t>Hedefalk</a:t>
            </a:r>
            <a:r>
              <a:rPr lang="en-GB" sz="4400" dirty="0"/>
              <a:t>, M., &amp; Markkanen, P. (submitted). “Equal can be unequal sometimes”: Grade 2 students’ conceptions about working with sharing</a:t>
            </a:r>
            <a:r>
              <a:rPr lang="en-GB" sz="4400" i="1" dirty="0"/>
              <a:t>. LUMAT: International Journal on Math, Science and Technology Education.</a:t>
            </a:r>
            <a:endParaRPr lang="sv-SE" sz="44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/>
              <a:t>Sumpter, L., Eriksson, H., </a:t>
            </a:r>
            <a:r>
              <a:rPr lang="en-GB" sz="4400" dirty="0" err="1"/>
              <a:t>Hedefalk</a:t>
            </a:r>
            <a:r>
              <a:rPr lang="en-GB" sz="4400" dirty="0"/>
              <a:t>, M., &amp; Markkanen, P. (2024). Grade 2 students’ conceptions about working with sharing. </a:t>
            </a:r>
            <a:r>
              <a:rPr lang="en-GB" sz="4400" i="1" dirty="0"/>
              <a:t>LUMAT: International Journal on Math, Science and Technology Education, 12</a:t>
            </a:r>
            <a:r>
              <a:rPr lang="en-GB" sz="4400" dirty="0"/>
              <a:t> (4), 1–11. https://</a:t>
            </a:r>
            <a:r>
              <a:rPr lang="en-GB" sz="4400" dirty="0" err="1"/>
              <a:t>doi.org</a:t>
            </a:r>
            <a:r>
              <a:rPr lang="en-GB" sz="4400" dirty="0"/>
              <a:t>/10.31129/LUMAT.12.4.2195</a:t>
            </a:r>
            <a:endParaRPr lang="sv-SE" sz="4400" dirty="0"/>
          </a:p>
          <a:p>
            <a:pPr marL="0" indent="0">
              <a:lnSpc>
                <a:spcPct val="120000"/>
              </a:lnSpc>
              <a:buNone/>
            </a:pPr>
            <a:r>
              <a:rPr lang="sv-SE" sz="4400" dirty="0">
                <a:highlight>
                  <a:srgbClr val="FFFF00"/>
                </a:highlight>
              </a:rPr>
              <a:t>Sumpter, L., &amp; Hedefalk, M. (2023). När dela lika är olika. </a:t>
            </a:r>
            <a:r>
              <a:rPr lang="sv-SE" sz="4400" i="1" dirty="0">
                <a:highlight>
                  <a:srgbClr val="FFFF00"/>
                </a:highlight>
              </a:rPr>
              <a:t>Nordisk </a:t>
            </a:r>
            <a:r>
              <a:rPr lang="sv-SE" sz="4400" i="1" dirty="0" err="1">
                <a:highlight>
                  <a:srgbClr val="FFFF00"/>
                </a:highlight>
              </a:rPr>
              <a:t>Barnehageforskning</a:t>
            </a:r>
            <a:r>
              <a:rPr lang="sv-SE" sz="4400" i="1" dirty="0">
                <a:highlight>
                  <a:srgbClr val="FFFF00"/>
                </a:highlight>
              </a:rPr>
              <a:t>, 20</a:t>
            </a:r>
            <a:r>
              <a:rPr lang="sv-SE" sz="4400" dirty="0">
                <a:highlight>
                  <a:srgbClr val="FFFF00"/>
                </a:highlight>
              </a:rPr>
              <a:t>(2), 110–129. </a:t>
            </a:r>
            <a:r>
              <a:rPr lang="sv-SE" sz="4400" u="sng" dirty="0">
                <a:highlight>
                  <a:srgbClr val="FFFF00"/>
                </a:highlight>
                <a:hlinkClick r:id="rId4"/>
              </a:rPr>
              <a:t>https://doi.org/10.23865/nbf.v20.256</a:t>
            </a:r>
            <a:endParaRPr lang="sv-SE" sz="4400" b="1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/>
              <a:t>Sumpter, L. &amp; Sumpter, D.J.T. (2023). Ethics as part of mathematical reasoning. </a:t>
            </a:r>
            <a:r>
              <a:rPr lang="sv-SE" sz="4400" i="1" dirty="0" err="1"/>
              <a:t>Prometeica-Revista</a:t>
            </a:r>
            <a:r>
              <a:rPr lang="sv-SE" sz="4400" i="1" dirty="0"/>
              <a:t> de </a:t>
            </a:r>
            <a:r>
              <a:rPr lang="sv-SE" sz="4400" i="1" dirty="0" err="1"/>
              <a:t>Filosofía</a:t>
            </a:r>
            <a:r>
              <a:rPr lang="sv-SE" sz="4400" i="1" dirty="0"/>
              <a:t> y </a:t>
            </a:r>
            <a:r>
              <a:rPr lang="sv-SE" sz="4400" i="1" dirty="0" err="1"/>
              <a:t>Ciencias</a:t>
            </a:r>
            <a:r>
              <a:rPr lang="sv-SE" sz="4400" i="1" dirty="0"/>
              <a:t>, 27,</a:t>
            </a:r>
            <a:r>
              <a:rPr lang="sv-SE" sz="4400" dirty="0"/>
              <a:t> 649–657. </a:t>
            </a:r>
            <a:r>
              <a:rPr lang="sv-SE" sz="4400" dirty="0" err="1"/>
              <a:t>https</a:t>
            </a:r>
            <a:r>
              <a:rPr lang="sv-SE" sz="4400" dirty="0"/>
              <a:t>://</a:t>
            </a:r>
            <a:r>
              <a:rPr lang="sv-SE" sz="4400" dirty="0" err="1"/>
              <a:t>doi.org</a:t>
            </a:r>
            <a:r>
              <a:rPr lang="sv-SE" sz="4400" dirty="0"/>
              <a:t>/10.34024/prometeica.2023.27.15360 </a:t>
            </a:r>
            <a:endParaRPr lang="sv-SE" sz="4400" b="1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08D86-A576-E0CD-913E-F65528B8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F15677-7B2A-C3CD-13C1-2BBBC288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34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3E998-99D4-7C13-521B-D3829D67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Fördelning och division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90B2325-60AD-6E46-BE40-E75E60096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Fördelning centralt begrepp i matematik där mängd a fördelas lika eller olika mellan mottagare b (</a:t>
            </a:r>
            <a:r>
              <a:rPr lang="sv-SE" dirty="0" err="1"/>
              <a:t>Chernyak</a:t>
            </a:r>
            <a:r>
              <a:rPr lang="sv-SE" dirty="0"/>
              <a:t> &amp; Sobel 2016; </a:t>
            </a:r>
            <a:r>
              <a:rPr lang="sv-SE" dirty="0" err="1"/>
              <a:t>Hamamouche</a:t>
            </a:r>
            <a:r>
              <a:rPr lang="sv-SE" dirty="0"/>
              <a:t> et al., 2020; </a:t>
            </a:r>
            <a:r>
              <a:rPr lang="sv-SE" dirty="0" err="1"/>
              <a:t>Hestner</a:t>
            </a:r>
            <a:r>
              <a:rPr lang="sv-SE" dirty="0"/>
              <a:t> &amp; Sumpter, 2018; Smith et al., 2013; </a:t>
            </a:r>
            <a:r>
              <a:rPr lang="sv-SE" dirty="0" err="1"/>
              <a:t>Wong</a:t>
            </a:r>
            <a:r>
              <a:rPr lang="sv-SE" dirty="0"/>
              <a:t> &amp; </a:t>
            </a:r>
            <a:r>
              <a:rPr lang="sv-SE" dirty="0" err="1"/>
              <a:t>Nunes</a:t>
            </a:r>
            <a:r>
              <a:rPr lang="sv-SE" dirty="0"/>
              <a:t>, 2003, 2014)</a:t>
            </a:r>
          </a:p>
          <a:p>
            <a:r>
              <a:rPr lang="sv-SE" dirty="0"/>
              <a:t>Jmf division: a/b där a är dividend (täljare) och b divisor (nämnare) och där kvoten är lika stor.</a:t>
            </a:r>
          </a:p>
          <a:p>
            <a:r>
              <a:rPr lang="sv-SE" dirty="0"/>
              <a:t>I matematiken skiljer vi på delbara objekt och icke delbara objekt. Ex. 4 delat på 3</a:t>
            </a:r>
          </a:p>
          <a:p>
            <a:r>
              <a:rPr lang="sv-SE" dirty="0"/>
              <a:t>Forskning visar att barn som får arbeta med fördelning har lättare att förstå division och bråk (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Cwikla</a:t>
            </a:r>
            <a:r>
              <a:rPr lang="sv-SE" dirty="0"/>
              <a:t> &amp; </a:t>
            </a:r>
            <a:r>
              <a:rPr lang="sv-SE" dirty="0" err="1"/>
              <a:t>Wonk</a:t>
            </a:r>
            <a:r>
              <a:rPr lang="sv-SE" dirty="0"/>
              <a:t>, 2015)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9A7DDD-61FA-1DC7-7C4E-C7C0E3C4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5D812E-CD97-0FC2-0FC1-593DCF11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/Lovisa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427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337053-D649-0365-7A09-16773287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7E9B7C-DC68-8030-6809-1195EADB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00" y="1184400"/>
            <a:ext cx="7948800" cy="444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Tack för att ni lyssnade!</a:t>
            </a:r>
          </a:p>
          <a:p>
            <a:pPr marL="0" indent="0">
              <a:buNone/>
            </a:pPr>
            <a:endParaRPr lang="sv-SE" b="1" dirty="0"/>
          </a:p>
          <a:p>
            <a:r>
              <a:rPr lang="sv-SE" dirty="0">
                <a:hlinkClick r:id="rId2"/>
              </a:rPr>
              <a:t>https://www.vilarare.se/grundskollararen/forskning/kexdilemmat-ger-barnen-nya-matteinsikter/</a:t>
            </a:r>
            <a:endParaRPr lang="sv-SE" dirty="0"/>
          </a:p>
          <a:p>
            <a:r>
              <a:rPr lang="sv-SE" dirty="0">
                <a:hlinkClick r:id="rId3"/>
              </a:rPr>
              <a:t>https://poddtoppen.se/podcast/1559203402/mattesnack/6-11-lovisa-sumpter-matematiker-som-jobbar-med-prim-gruppen</a:t>
            </a:r>
            <a:endParaRPr lang="sv-SE" dirty="0"/>
          </a:p>
          <a:p>
            <a:endParaRPr lang="sv-SE" dirty="0"/>
          </a:p>
          <a:p>
            <a:r>
              <a:rPr lang="sv-SE" dirty="0"/>
              <a:t>Lovisa Sumpter: </a:t>
            </a:r>
            <a:r>
              <a:rPr lang="sv-SE" dirty="0">
                <a:hlinkClick r:id="rId4"/>
              </a:rPr>
              <a:t>lovisa.sumpter@su.se</a:t>
            </a:r>
            <a:endParaRPr lang="sv-SE" dirty="0"/>
          </a:p>
          <a:p>
            <a:r>
              <a:rPr lang="sv-SE" dirty="0"/>
              <a:t>Helena Eriksson: </a:t>
            </a:r>
            <a:r>
              <a:rPr lang="sv-SE" dirty="0" err="1"/>
              <a:t>helena.eriksson@su.se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F6FB44-85DB-2DCC-41EB-154C727A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3F35C7-06A6-FC8F-F8F9-4552F10D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517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ADB1FD-C284-D268-315B-BB794E93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upplägg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46A28C-8838-7511-484D-1CB7C433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00" y="1310400"/>
            <a:ext cx="7948800" cy="4782896"/>
          </a:xfrm>
        </p:spPr>
        <p:txBody>
          <a:bodyPr/>
          <a:lstStyle/>
          <a:p>
            <a:r>
              <a:rPr lang="sv-SE" dirty="0"/>
              <a:t>Sex fall beskriver fördelning</a:t>
            </a:r>
          </a:p>
          <a:p>
            <a:r>
              <a:rPr lang="sv-SE" dirty="0"/>
              <a:t>Fördela kex till gosedjur (nallar, hundar…)</a:t>
            </a:r>
          </a:p>
          <a:p>
            <a:r>
              <a:rPr lang="sv-SE" dirty="0"/>
              <a:t>Fallen är öppna problem och beskriver olika matematiska egenskaper, men samtliga bygger på centrala idéer varav en är ’dela en area´ och mottagarna ska vara 3 (eller multipel av 3) (Sumpter, 2026).</a:t>
            </a:r>
          </a:p>
          <a:p>
            <a:r>
              <a:rPr lang="sv-SE" dirty="0"/>
              <a:t>Instruktion till deltagande lärare: alla lösningar är korrekta. Uppmuntra barnen att uttrycka argument för sitt resonemang. (Försök stimulera en kollektiv lösning.)</a:t>
            </a:r>
          </a:p>
          <a:p>
            <a:r>
              <a:rPr lang="sv-SE" dirty="0"/>
              <a:t>Organisera så att det passar barngruppen: grupper, antal (2-3 barn), sax, rita först – klippa sen…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3691A9-37F4-C3AD-AF1A-01172440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E95E1C-8C2B-8D0D-41E9-34C003E8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32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3E6C40-2F44-2821-BC8F-DA7B84E6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0" y="388800"/>
            <a:ext cx="5486568" cy="735944"/>
          </a:xfrm>
        </p:spPr>
        <p:txBody>
          <a:bodyPr/>
          <a:lstStyle/>
          <a:p>
            <a:r>
              <a:rPr lang="sv-SE" dirty="0"/>
              <a:t>Sex fall om fördelning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E08811-22BA-F6BD-BFE0-356EA7C2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85" y="1700808"/>
            <a:ext cx="7532507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 2: </a:t>
            </a:r>
            <a:r>
              <a:rPr lang="sv-SE" sz="28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fördelning</a:t>
            </a:r>
            <a:r>
              <a:rPr lang="sv-SE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där</a:t>
            </a:r>
            <a:r>
              <a:rPr lang="sv-SE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divisionen inte </a:t>
            </a:r>
            <a:r>
              <a:rPr lang="sv-SE" sz="28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går</a:t>
            </a:r>
            <a:r>
              <a:rPr lang="sv-SE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upp: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Här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reduceras antalet kex till fyra, men det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är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fortfarande tre mottagare: ”Oj, nu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är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det så att det bara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är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[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räkna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kex] ...fyra kex. Hur ska man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göra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då?” (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Sumpter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&amp; Hedefalk, 2023)</a:t>
            </a:r>
            <a:endParaRPr lang="sv-SE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värderingar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vem som mest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är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värd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pliktetik och/eller omsorgsetik. </a:t>
            </a:r>
          </a:p>
          <a:p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överväga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konsekvenser – konsekvensetik. </a:t>
            </a:r>
          </a:p>
          <a:p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 att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slänga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ett kex kan vara en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lösning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-&gt;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matematisk synpunkt blir det 4/3 med kvoten 1 rest 1, ur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hållbarhetssynpunkt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är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det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resursslöseri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(konsekvensetik och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dygdetik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(jmf. </a:t>
            </a:r>
            <a:r>
              <a:rPr lang="sv-SE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Höglund</a:t>
            </a:r>
            <a:r>
              <a:rPr lang="sv-SE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2020). 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Flera matematiska lösningar finns (Sumpter &amp; Sumpter, 2023, 2024)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4AFBA2-F86E-55B0-1D3E-72712DE6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4BAD44-82D4-B009-BA7F-88E56D6A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Lovisa Sumpter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2F249BB-EA76-C607-5FED-2E883DC16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97" y="0"/>
            <a:ext cx="2348595" cy="18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F135C5-04B2-601E-1EED-76A7C1B5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06" y="1141646"/>
            <a:ext cx="4755834" cy="854699"/>
          </a:xfrm>
        </p:spPr>
        <p:txBody>
          <a:bodyPr/>
          <a:lstStyle/>
          <a:p>
            <a:r>
              <a:rPr lang="sv-SE" dirty="0"/>
              <a:t>Hur arbetet kunde se ut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209CCB-25BB-123A-6D1C-350EC4DE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1434C8-DBDA-09B9-4C67-2022B089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CE229ED-4100-024D-B009-615ACC1E7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8431" y="3689121"/>
            <a:ext cx="3212279" cy="187382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82C99DA-2E02-AB47-A2D2-49191E1B4E7F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7055" t="42146" r="71230" b="29493"/>
          <a:stretch/>
        </p:blipFill>
        <p:spPr bwMode="auto">
          <a:xfrm>
            <a:off x="176206" y="3129364"/>
            <a:ext cx="5115147" cy="2993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97B9B34-8071-0F1A-BD9E-F2DFD2C8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0383" r="68761" b="18797"/>
          <a:stretch>
            <a:fillRect/>
          </a:stretch>
        </p:blipFill>
        <p:spPr bwMode="auto">
          <a:xfrm>
            <a:off x="5253719" y="404664"/>
            <a:ext cx="3440263" cy="23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4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E5A8C-EAF8-9CBD-53F6-A0D3D79B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ubrik 1">
            <a:extLst>
              <a:ext uri="{FF2B5EF4-FFF2-40B4-BE49-F238E27FC236}">
                <a16:creationId xmlns:a16="http://schemas.microsoft.com/office/drawing/2014/main" id="{F8D397C5-9180-9EAB-5A5A-E70815F5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064500" cy="432023"/>
          </a:xfrm>
        </p:spPr>
        <p:txBody>
          <a:bodyPr>
            <a:normAutofit fontScale="90000"/>
          </a:bodyPr>
          <a:lstStyle/>
          <a:p>
            <a:r>
              <a:rPr lang="en-GB" altLang="sv-SE" sz="4000" dirty="0" err="1">
                <a:ea typeface="ＭＳ Ｐゴシック" charset="-128"/>
              </a:rPr>
              <a:t>Översikt</a:t>
            </a:r>
            <a:r>
              <a:rPr lang="en-GB" altLang="sv-SE" sz="4000" dirty="0">
                <a:ea typeface="ＭＳ Ｐゴシック" charset="-128"/>
              </a:rPr>
              <a:t> </a:t>
            </a:r>
            <a:r>
              <a:rPr lang="en-GB" altLang="sv-SE" sz="4000" dirty="0" err="1">
                <a:ea typeface="ＭＳ Ｐゴシック" charset="-128"/>
              </a:rPr>
              <a:t>av</a:t>
            </a:r>
            <a:r>
              <a:rPr lang="en-GB" altLang="sv-SE" sz="4000" dirty="0">
                <a:ea typeface="ＭＳ Ｐゴシック" charset="-128"/>
              </a:rPr>
              <a:t> </a:t>
            </a:r>
            <a:r>
              <a:rPr lang="en-GB" altLang="sv-SE" sz="4000" dirty="0" err="1">
                <a:ea typeface="ＭＳ Ｐゴシック" charset="-128"/>
              </a:rPr>
              <a:t>processen</a:t>
            </a:r>
            <a:endParaRPr lang="en-GB" altLang="sv-SE" sz="4000" dirty="0">
              <a:ea typeface="ＭＳ Ｐゴシック" charset="-128"/>
            </a:endParaRPr>
          </a:p>
        </p:txBody>
      </p:sp>
      <p:sp>
        <p:nvSpPr>
          <p:cNvPr id="7170" name="Platshållare för innehåll 2">
            <a:extLst>
              <a:ext uri="{FF2B5EF4-FFF2-40B4-BE49-F238E27FC236}">
                <a16:creationId xmlns:a16="http://schemas.microsoft.com/office/drawing/2014/main" id="{8086E811-479B-0D60-1EEC-A46D9D1D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72815"/>
            <a:ext cx="8064500" cy="367230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GB" altLang="sv-SE" sz="2400" dirty="0">
              <a:ea typeface="ＭＳ Ｐゴシック" charset="-128"/>
            </a:endParaRPr>
          </a:p>
          <a:p>
            <a:pPr>
              <a:buFontTx/>
              <a:buNone/>
            </a:pPr>
            <a:endParaRPr lang="en-GB" altLang="sv-SE" sz="2400" dirty="0">
              <a:ea typeface="ＭＳ Ｐゴシック" charset="-128"/>
            </a:endParaRPr>
          </a:p>
          <a:p>
            <a:pPr>
              <a:buFontTx/>
              <a:buNone/>
            </a:pPr>
            <a:endParaRPr lang="en-GB" altLang="sv-SE" dirty="0">
              <a:ea typeface="ＭＳ Ｐゴシック" charset="-128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726AD5F-AA6E-E0DA-E54F-F1DEAEB5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9" y="1412876"/>
            <a:ext cx="8259494" cy="48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4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F8C63-563E-633E-72EF-14CE69F1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analysen kan se ut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1CB6D9-6048-A754-8C45-6C9833E5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35DD50-9517-3014-8C06-D2F3EE93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CFA2829-0B36-B1ED-568D-C2016618C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00" y="2442532"/>
            <a:ext cx="6972300" cy="3556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17E5FF5-0908-3E8C-B1FA-5671392A9498}"/>
              </a:ext>
            </a:extLst>
          </p:cNvPr>
          <p:cNvSpPr txBox="1"/>
          <p:nvPr/>
        </p:nvSpPr>
        <p:spPr>
          <a:xfrm>
            <a:off x="597600" y="1628800"/>
            <a:ext cx="55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Fall 1: fördela tolv kex (i papper) mellan tre nallar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4EC21E-2616-BB06-5ACA-950DA596C0D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 l="5316" t="41936" r="77623" b="26599"/>
          <a:stretch/>
        </p:blipFill>
        <p:spPr bwMode="auto">
          <a:xfrm>
            <a:off x="5796136" y="195776"/>
            <a:ext cx="3068263" cy="2693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564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34DE89A-63F1-3A90-078A-F2DABBB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0" y="1013216"/>
            <a:ext cx="7948800" cy="633600"/>
          </a:xfrm>
        </p:spPr>
        <p:txBody>
          <a:bodyPr>
            <a:normAutofit fontScale="90000"/>
          </a:bodyPr>
          <a:lstStyle/>
          <a:p>
            <a:r>
              <a:rPr lang="sv-SE" dirty="0"/>
              <a:t>Barns resonemang i matematik och hållbar utveckling </a:t>
            </a:r>
            <a:br>
              <a:rPr lang="sv-SE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65101C8-B4A2-0F73-AE7A-65355F6A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00" y="1484784"/>
            <a:ext cx="7948800" cy="4360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sv-SE" dirty="0"/>
              <a:t>Resultaten visar att delningsuppgifter kan generera olika lösningar där barnen använder olika matematiska argument i kombination med etiska argument.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sv-SE" dirty="0"/>
              <a:t>Ett annat resultat är att de olika argumenten ofta samspelar med eller är beroende av varandra, vilket innebär att matematiska och etiska resonemang är sammanflätade.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sv-SE" dirty="0"/>
              <a:t>Ytterligare en artikel är på gång som beskriver progression i resonemang (följer barn i fyra år, från 4/5 år till 8 år).</a:t>
            </a: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D9061B-06A0-82FE-2210-A6F5C301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ACF2-4897-4CDB-AE50-A9CFB738C963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A15AFE-8716-6807-82CF-6DC5F4E0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Lovisa Sumpter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31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5F18D0-196A-BDFE-3C63-64D5A166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0" y="388800"/>
            <a:ext cx="6062632" cy="375904"/>
          </a:xfrm>
        </p:spPr>
        <p:txBody>
          <a:bodyPr>
            <a:normAutofit fontScale="90000"/>
          </a:bodyPr>
          <a:lstStyle/>
          <a:p>
            <a:r>
              <a:rPr lang="sv-SE" dirty="0"/>
              <a:t>Efteråt: rita sin lösning till fall 3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998516-230C-23DB-AE50-5003E72D90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72" y="209112"/>
            <a:ext cx="2617884" cy="4228000"/>
          </a:xfr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24450A4-BD61-F9E8-068F-2B941EF2D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120912"/>
            <a:ext cx="4824536" cy="3172184"/>
          </a:xfrm>
        </p:spPr>
        <p:txBody>
          <a:bodyPr/>
          <a:lstStyle/>
          <a:p>
            <a:r>
              <a:rPr lang="sv-SE" dirty="0"/>
              <a:t>”Nu har det har blivit fel i kexfabriken. Fabriken skickade med 2 vanliga kex och ett stort. Hur ska vi fördela dem tycker ni?”</a:t>
            </a:r>
          </a:p>
          <a:p>
            <a:r>
              <a:rPr lang="sv-SE" dirty="0"/>
              <a:t>Det stora kexet motsvarade 4 små kex.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8789C7-372D-F644-CCBD-853D16F1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6AEC-3631-4DDE-89FB-8A5C4A8FB05A}" type="datetime1">
              <a:rPr lang="en-GB" smtClean="0"/>
              <a:pPr/>
              <a:t>17/11/2025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61CF85-5A45-8C14-159C-DBD765F3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0A5354F-E0A4-1B5D-F306-1456551EF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1" y="3989738"/>
            <a:ext cx="6045335" cy="26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9936"/>
      </p:ext>
    </p:extLst>
  </p:cSld>
  <p:clrMapOvr>
    <a:masterClrMapping/>
  </p:clrMapOvr>
</p:sld>
</file>

<file path=ppt/theme/theme1.xml><?xml version="1.0" encoding="utf-8"?>
<a:theme xmlns:a="http://schemas.openxmlformats.org/drawingml/2006/main" name="SU Reseach Fir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Reseach Crowns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Reseach Oliv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SU_Powerpoint_template_research_english</Template>
  <TotalTime>10427</TotalTime>
  <Words>2103</Words>
  <Application>Microsoft Macintosh PowerPoint</Application>
  <PresentationFormat>Bildspel på skärmen (4:3)</PresentationFormat>
  <Paragraphs>187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TimesNewRomanPSMT</vt:lpstr>
      <vt:lpstr>Verdana</vt:lpstr>
      <vt:lpstr>SU Reseach Fire</vt:lpstr>
      <vt:lpstr>SU Reseach Crowns</vt:lpstr>
      <vt:lpstr>SU Reseach Olive</vt:lpstr>
      <vt:lpstr> Att göra matematik (och naturvetenskap) relevant inom undervisning för hållbar utveckling  Skolforskningsinstitutet projekt Dnr 2021-00068  </vt:lpstr>
      <vt:lpstr>Fördelning och division</vt:lpstr>
      <vt:lpstr>Projektets upplägg</vt:lpstr>
      <vt:lpstr>Sex fall om fördelning</vt:lpstr>
      <vt:lpstr>Hur arbetet kunde se ut</vt:lpstr>
      <vt:lpstr>Översikt av processen</vt:lpstr>
      <vt:lpstr>Hur analysen kan se ut</vt:lpstr>
      <vt:lpstr>Barns resonemang i matematik och hållbar utveckling  </vt:lpstr>
      <vt:lpstr>Efteråt: rita sin lösning till fall 3</vt:lpstr>
      <vt:lpstr>Hur uppfattade barnen arbetet? (Sumpter et al, under revision)</vt:lpstr>
      <vt:lpstr>Hur barnen skapar rum för problemlösning (Markkanen et al, 2024; 2026) </vt:lpstr>
      <vt:lpstr>Exempel på data och analys</vt:lpstr>
      <vt:lpstr>Vilka didaktiska val gjorde lärarna? (Hedefalk et al., 2024)</vt:lpstr>
      <vt:lpstr>PowerPoint-presentation</vt:lpstr>
      <vt:lpstr>Lärarens roll för meningsskapande </vt:lpstr>
      <vt:lpstr>Exempel på olika riktningsgivare 1(2)</vt:lpstr>
      <vt:lpstr>Exempel på olika riktningsgivare 1(2)</vt:lpstr>
      <vt:lpstr>Modellen: Sumpter et al (under revisions)</vt:lpstr>
      <vt:lpstr>Några av referenserna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perfectionism in mathematical task solving? </dc:title>
  <dc:creator>Microsoft Office-användare</dc:creator>
  <cp:lastModifiedBy>Lovisa Sumpter</cp:lastModifiedBy>
  <cp:revision>169</cp:revision>
  <cp:lastPrinted>2025-11-17T16:13:49Z</cp:lastPrinted>
  <dcterms:created xsi:type="dcterms:W3CDTF">2015-11-13T11:16:44Z</dcterms:created>
  <dcterms:modified xsi:type="dcterms:W3CDTF">2025-11-17T16:16:39Z</dcterms:modified>
</cp:coreProperties>
</file>